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57" r:id="rId3"/>
    <p:sldId id="264" r:id="rId4"/>
    <p:sldId id="260" r:id="rId5"/>
    <p:sldId id="266" r:id="rId6"/>
    <p:sldId id="267" r:id="rId7"/>
    <p:sldId id="268" r:id="rId8"/>
    <p:sldId id="269" r:id="rId9"/>
    <p:sldId id="259" r:id="rId10"/>
    <p:sldId id="270" r:id="rId11"/>
    <p:sldId id="262" r:id="rId12"/>
    <p:sldId id="263"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404343-E6DE-439F-97C3-D5B3AFAFF5B5}" type="datetimeFigureOut">
              <a:rPr lang="ru-RU" smtClean="0"/>
              <a:t>21.11.2015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0143E-EC2D-40DB-BC8F-958102666377}" type="slidenum">
              <a:rPr lang="ru-RU" smtClean="0"/>
              <a:t>‹#›</a:t>
            </a:fld>
            <a:endParaRPr lang="ru-RU"/>
          </a:p>
        </p:txBody>
      </p:sp>
    </p:spTree>
    <p:extLst>
      <p:ext uri="{BB962C8B-B14F-4D97-AF65-F5344CB8AC3E}">
        <p14:creationId xmlns:p14="http://schemas.microsoft.com/office/powerpoint/2010/main" val="4143473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3F0143E-EC2D-40DB-BC8F-958102666377}" type="slidenum">
              <a:rPr lang="ru-RU" smtClean="0"/>
              <a:t>7</a:t>
            </a:fld>
            <a:endParaRPr lang="ru-RU"/>
          </a:p>
        </p:txBody>
      </p:sp>
    </p:spTree>
    <p:extLst>
      <p:ext uri="{BB962C8B-B14F-4D97-AF65-F5344CB8AC3E}">
        <p14:creationId xmlns:p14="http://schemas.microsoft.com/office/powerpoint/2010/main" val="1658065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79600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891886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142963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407918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182199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7B8406-EC81-4C0E-8D03-918E7483EADF}"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403694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7B8406-EC81-4C0E-8D03-918E7483EADF}" type="datetimeFigureOut">
              <a:rPr lang="ru-RU" smtClean="0"/>
              <a:t>21.11.2015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2006849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7B8406-EC81-4C0E-8D03-918E7483EADF}" type="datetimeFigureOut">
              <a:rPr lang="ru-RU" smtClean="0"/>
              <a:t>21.11.2015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149962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7B8406-EC81-4C0E-8D03-918E7483EADF}" type="datetimeFigureOut">
              <a:rPr lang="ru-RU" smtClean="0"/>
              <a:t>21.11.2015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272851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17B8406-EC81-4C0E-8D03-918E7483EADF}"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168500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17B8406-EC81-4C0E-8D03-918E7483EADF}"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E49AD7-0966-4C4F-B5C7-7659AA2AE53E}" type="slidenum">
              <a:rPr lang="ru-RU" smtClean="0"/>
              <a:t>‹#›</a:t>
            </a:fld>
            <a:endParaRPr lang="ru-RU"/>
          </a:p>
        </p:txBody>
      </p:sp>
    </p:spTree>
    <p:extLst>
      <p:ext uri="{BB962C8B-B14F-4D97-AF65-F5344CB8AC3E}">
        <p14:creationId xmlns:p14="http://schemas.microsoft.com/office/powerpoint/2010/main" val="1947395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B8406-EC81-4C0E-8D03-918E7483EADF}" type="datetimeFigureOut">
              <a:rPr lang="ru-RU" smtClean="0"/>
              <a:t>21.11.2015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E49AD7-0966-4C4F-B5C7-7659AA2AE53E}" type="slidenum">
              <a:rPr lang="ru-RU" smtClean="0"/>
              <a:t>‹#›</a:t>
            </a:fld>
            <a:endParaRPr lang="ru-RU"/>
          </a:p>
        </p:txBody>
      </p:sp>
    </p:spTree>
    <p:extLst>
      <p:ext uri="{BB962C8B-B14F-4D97-AF65-F5344CB8AC3E}">
        <p14:creationId xmlns:p14="http://schemas.microsoft.com/office/powerpoint/2010/main" val="3971429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gif"/></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oombob.ru/img/picture/Nov/08/8404785af731d17d1fbbd0d4d8938df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913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10268" y="1602849"/>
            <a:ext cx="6096000" cy="3785652"/>
          </a:xfrm>
          <a:prstGeom prst="rect">
            <a:avLst/>
          </a:prstGeom>
        </p:spPr>
        <p:txBody>
          <a:bodyPr>
            <a:spAutoFit/>
          </a:bodyPr>
          <a:lstStyle/>
          <a:p>
            <a:r>
              <a:rPr lang="ru-RU" sz="6000" b="1" i="1" dirty="0" smtClean="0">
                <a:ln>
                  <a:solidFill>
                    <a:srgbClr val="92D050"/>
                  </a:solidFill>
                </a:ln>
                <a:solidFill>
                  <a:srgbClr val="000000"/>
                </a:solidFill>
                <a:effectLst/>
                <a:latin typeface="times new roman" panose="02020603050405020304" pitchFamily="18" charset="0"/>
              </a:rPr>
              <a:t>Роль пальчиковых игр в развитии речи</a:t>
            </a:r>
            <a:r>
              <a:rPr lang="ru-RU" sz="6000" dirty="0" smtClean="0">
                <a:ln>
                  <a:solidFill>
                    <a:srgbClr val="92D050"/>
                  </a:solidFill>
                </a:ln>
              </a:rPr>
              <a:t/>
            </a:r>
            <a:br>
              <a:rPr lang="ru-RU" sz="6000" dirty="0" smtClean="0">
                <a:ln>
                  <a:solidFill>
                    <a:srgbClr val="92D050"/>
                  </a:solidFill>
                </a:ln>
              </a:rPr>
            </a:br>
            <a:endParaRPr lang="ru-RU" sz="6000" dirty="0">
              <a:ln>
                <a:solidFill>
                  <a:srgbClr val="92D050"/>
                </a:solidFill>
              </a:ln>
            </a:endParaRPr>
          </a:p>
        </p:txBody>
      </p:sp>
    </p:spTree>
    <p:extLst>
      <p:ext uri="{BB962C8B-B14F-4D97-AF65-F5344CB8AC3E}">
        <p14:creationId xmlns:p14="http://schemas.microsoft.com/office/powerpoint/2010/main" val="184173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http://pp.vk.me/c412816/v412816298/74f4/CvaIppNyxU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3331" y="0"/>
            <a:ext cx="3848669" cy="276404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48762" y="170902"/>
            <a:ext cx="8194569" cy="1200329"/>
          </a:xfrm>
          <a:prstGeom prst="rect">
            <a:avLst/>
          </a:prstGeom>
        </p:spPr>
        <p:txBody>
          <a:bodyPr wrap="square">
            <a:spAutoFit/>
          </a:bodyPr>
          <a:lstStyle/>
          <a:p>
            <a:r>
              <a:rPr lang="ru-RU" sz="2400" b="0" i="0" dirty="0" smtClean="0">
                <a:effectLst/>
                <a:latin typeface="times new roman" panose="02020603050405020304" pitchFamily="18" charset="0"/>
              </a:rPr>
              <a:t>Игры с прищепками </a:t>
            </a:r>
            <a:r>
              <a:rPr lang="ru-RU" sz="2400" b="0" i="0" dirty="0" smtClean="0">
                <a:effectLst/>
                <a:latin typeface="Times New Roman" panose="02020603050405020304" pitchFamily="18" charset="0"/>
                <a:cs typeface="Times New Roman" panose="02020603050405020304" pitchFamily="18" charset="0"/>
              </a:rPr>
              <a:t>учит детей подбирать нужные прищепки одного и разного цвета, развивает мелкую моторику рук, тактильные ощущения.</a:t>
            </a:r>
            <a:endParaRPr lang="ru-RU" sz="2400" dirty="0"/>
          </a:p>
        </p:txBody>
      </p:sp>
      <p:sp>
        <p:nvSpPr>
          <p:cNvPr id="6" name="Прямоугольник 5"/>
          <p:cNvSpPr/>
          <p:nvPr/>
        </p:nvSpPr>
        <p:spPr>
          <a:xfrm>
            <a:off x="285239" y="3857197"/>
            <a:ext cx="8620835" cy="830997"/>
          </a:xfrm>
          <a:prstGeom prst="rect">
            <a:avLst/>
          </a:prstGeom>
        </p:spPr>
        <p:txBody>
          <a:bodyPr wrap="square">
            <a:spAutoFit/>
          </a:bodyPr>
          <a:lstStyle/>
          <a:p>
            <a:r>
              <a:rPr lang="ru-RU" sz="2400" b="0" i="0" dirty="0" smtClean="0">
                <a:solidFill>
                  <a:srgbClr val="000000"/>
                </a:solidFill>
                <a:effectLst/>
                <a:latin typeface="times new roman" panose="02020603050405020304" pitchFamily="18" charset="0"/>
              </a:rPr>
              <a:t>Игры с бумагой(плетение ковриков из бумажных полос, складывание корабликов, самолетиков и других фигур).</a:t>
            </a:r>
            <a:endParaRPr lang="ru-RU" sz="2400" b="0" i="0" dirty="0">
              <a:solidFill>
                <a:srgbClr val="000000"/>
              </a:solidFill>
              <a:effectLst/>
              <a:latin typeface="Tahoma" panose="020B0604030504040204" pitchFamily="34" charset="0"/>
            </a:endParaRPr>
          </a:p>
        </p:txBody>
      </p:sp>
      <p:pic>
        <p:nvPicPr>
          <p:cNvPr id="14342" name="Picture 6" descr="http://www.miins.ru/miins_files/0browimages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6580" y="3980027"/>
            <a:ext cx="3679824" cy="367982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8762" y="632567"/>
            <a:ext cx="6096000" cy="369332"/>
          </a:xfrm>
          <a:prstGeom prst="rect">
            <a:avLst/>
          </a:prstGeom>
        </p:spPr>
        <p:txBody>
          <a:bodyPr>
            <a:spAutoFit/>
          </a:bodyPr>
          <a:lstStyle/>
          <a:p>
            <a:endParaRPr lang="ru-RU" b="0" i="0" dirty="0" smtClean="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75674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133073" y="-74312"/>
            <a:ext cx="5925853" cy="523220"/>
          </a:xfrm>
          <a:prstGeom prst="rect">
            <a:avLst/>
          </a:prstGeom>
        </p:spPr>
        <p:txBody>
          <a:bodyPr wrap="none">
            <a:spAutoFit/>
          </a:bodyPr>
          <a:lstStyle/>
          <a:p>
            <a:r>
              <a:rPr lang="ru-RU" sz="2800" b="0" i="0" dirty="0" smtClean="0">
                <a:ln>
                  <a:solidFill>
                    <a:schemeClr val="tx1"/>
                  </a:solidFill>
                </a:ln>
                <a:solidFill>
                  <a:srgbClr val="00B050"/>
                </a:solidFill>
                <a:effectLst/>
                <a:latin typeface="Times New Roman" panose="02020603050405020304" pitchFamily="18" charset="0"/>
                <a:cs typeface="Times New Roman" panose="02020603050405020304" pitchFamily="18" charset="0"/>
              </a:rPr>
              <a:t>Рисование линий, фигурных дорожек</a:t>
            </a:r>
            <a:endParaRPr lang="ru-RU" sz="2800" dirty="0">
              <a:ln>
                <a:solidFill>
                  <a:schemeClr val="tx1"/>
                </a:solidFill>
              </a:ln>
              <a:solidFill>
                <a:srgbClr val="00B05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99876" y="523220"/>
            <a:ext cx="9276512" cy="923330"/>
          </a:xfrm>
          <a:prstGeom prst="rect">
            <a:avLst/>
          </a:prstGeom>
        </p:spPr>
        <p:txBody>
          <a:bodyPr wrap="square">
            <a:spAutoFit/>
          </a:bodyPr>
          <a:lstStyle/>
          <a:p>
            <a:r>
              <a:rPr lang="ru-RU" b="0" i="0" dirty="0" smtClean="0">
                <a:effectLst/>
                <a:latin typeface="Times New Roman" panose="02020603050405020304" pitchFamily="18" charset="0"/>
                <a:cs typeface="Times New Roman" panose="02020603050405020304" pitchFamily="18" charset="0"/>
              </a:rPr>
              <a:t>– Попросить ребенка провести фигурную дорожку, соединив линию штриховки. При прохождении дорожки ребенку следует стараться, как можно более точно следовать всем изгибам и поворотам линий.</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99751" y="3356571"/>
            <a:ext cx="9276512" cy="1200329"/>
          </a:xfrm>
          <a:prstGeom prst="rect">
            <a:avLst/>
          </a:prstGeom>
        </p:spPr>
        <p:txBody>
          <a:bodyPr wrap="square">
            <a:spAutoFit/>
          </a:bodyPr>
          <a:lstStyle/>
          <a:p>
            <a:r>
              <a:rPr lang="ru-RU" b="0" i="0" dirty="0" smtClean="0">
                <a:effectLst/>
                <a:latin typeface="Times New Roman" panose="02020603050405020304" pitchFamily="18" charset="0"/>
                <a:cs typeface="Times New Roman" panose="02020603050405020304" pitchFamily="18" charset="0"/>
              </a:rPr>
              <a:t>– Попросить ребенка провести линию посередине фигурной дорожки. При выполнении задания надо обратить особое внимание на то, что нельзя касаться стенок (особенно в лабиринтах, линия должна идти посередине дорожки. Карандаш от бумаги не отрывается, и лист бумаги не переворачивается.</a:t>
            </a:r>
            <a:endParaRPr lang="ru-RU" dirty="0">
              <a:latin typeface="Times New Roman" panose="02020603050405020304" pitchFamily="18" charset="0"/>
              <a:cs typeface="Times New Roman" panose="02020603050405020304" pitchFamily="18" charset="0"/>
            </a:endParaRPr>
          </a:p>
        </p:txBody>
      </p:sp>
      <p:pic>
        <p:nvPicPr>
          <p:cNvPr id="5124" name="Picture 4" descr="http://www.maam.ru/upload/blogs/detsad-13923116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378" y="4479697"/>
            <a:ext cx="1843321" cy="2405428"/>
          </a:xfrm>
          <a:prstGeom prst="rect">
            <a:avLst/>
          </a:prstGeom>
          <a:noFill/>
          <a:extLst>
            <a:ext uri="{909E8E84-426E-40DD-AFC4-6F175D3DCCD1}">
              <a14:hiddenFill xmlns:a14="http://schemas.microsoft.com/office/drawing/2010/main">
                <a:solidFill>
                  <a:srgbClr val="FFFFFF"/>
                </a:solidFill>
              </a14:hiddenFill>
            </a:ext>
          </a:extLst>
        </p:spPr>
      </p:pic>
      <p:sp>
        <p:nvSpPr>
          <p:cNvPr id="8" name="Стрелка вправо 7"/>
          <p:cNvSpPr/>
          <p:nvPr/>
        </p:nvSpPr>
        <p:spPr>
          <a:xfrm>
            <a:off x="199876" y="-27124"/>
            <a:ext cx="627797" cy="42308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pic>
        <p:nvPicPr>
          <p:cNvPr id="5126" name="Picture 6" descr="http://pandia.ru/text/78/323/images/image029_1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4496" y="1215001"/>
            <a:ext cx="2576915" cy="340677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img-fotki.yandex.ru/get/9512/16969765.1ae/0_874ed_adaa4de_ori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75637" y="20164"/>
            <a:ext cx="1087508" cy="1174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422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50459" y="198862"/>
            <a:ext cx="8757313" cy="369332"/>
          </a:xfrm>
          <a:prstGeom prst="rect">
            <a:avLst/>
          </a:prstGeom>
        </p:spPr>
        <p:txBody>
          <a:bodyPr wrap="square">
            <a:spAutoFit/>
          </a:bodyPr>
          <a:lstStyle/>
          <a:p>
            <a:r>
              <a:rPr lang="ru-RU" b="0" i="0" dirty="0" smtClean="0">
                <a:solidFill>
                  <a:srgbClr val="333333"/>
                </a:solidFill>
                <a:effectLst/>
                <a:latin typeface="Times New Roman" panose="02020603050405020304" pitchFamily="18" charset="0"/>
                <a:cs typeface="Times New Roman" panose="02020603050405020304" pitchFamily="18" charset="0"/>
              </a:rPr>
              <a:t>-Попросить ребёнка соединить точки для того, чтобы получился завершенный рисунок.</a:t>
            </a:r>
            <a:endParaRPr lang="ru-RU" dirty="0">
              <a:latin typeface="Times New Roman" panose="02020603050405020304" pitchFamily="18" charset="0"/>
              <a:cs typeface="Times New Roman" panose="02020603050405020304" pitchFamily="18" charset="0"/>
            </a:endParaRPr>
          </a:p>
        </p:txBody>
      </p:sp>
      <p:pic>
        <p:nvPicPr>
          <p:cNvPr id="7172" name="Picture 4" descr="http://www.maam.ru/upload/blogs/detsad-139231169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7772" y="464414"/>
            <a:ext cx="2476427" cy="156735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50459" y="1927993"/>
            <a:ext cx="10435988" cy="3570208"/>
          </a:xfrm>
          <a:prstGeom prst="rect">
            <a:avLst/>
          </a:prstGeom>
        </p:spPr>
        <p:txBody>
          <a:bodyPr wrap="square">
            <a:spAutoFit/>
          </a:bodyPr>
          <a:lstStyle/>
          <a:p>
            <a:pPr algn="ctr"/>
            <a:r>
              <a:rPr lang="ru-RU" sz="2800" b="0" i="0" dirty="0" smtClean="0">
                <a:ln>
                  <a:solidFill>
                    <a:schemeClr val="tx1"/>
                  </a:solidFill>
                </a:ln>
                <a:solidFill>
                  <a:srgbClr val="00B050"/>
                </a:solidFill>
                <a:effectLst/>
                <a:latin typeface="Times New Roman" panose="02020603050405020304" pitchFamily="18" charset="0"/>
                <a:cs typeface="Times New Roman" panose="02020603050405020304" pitchFamily="18" charset="0"/>
              </a:rPr>
              <a:t>Штриховка.</a:t>
            </a:r>
          </a:p>
          <a:p>
            <a:r>
              <a:rPr lang="ru-RU" b="0" i="0" dirty="0" smtClean="0">
                <a:solidFill>
                  <a:srgbClr val="333333"/>
                </a:solidFill>
                <a:effectLst/>
                <a:latin typeface="Arial" panose="020B0604020202020204" pitchFamily="34" charset="0"/>
              </a:rPr>
              <a:t> </a:t>
            </a:r>
            <a:r>
              <a:rPr lang="ru-RU" b="1" i="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Правила штриховки:</a:t>
            </a:r>
          </a:p>
          <a:p>
            <a:r>
              <a:rPr lang="ru-RU" b="0" i="0" dirty="0" smtClean="0">
                <a:effectLst/>
                <a:latin typeface="Times New Roman" panose="02020603050405020304" pitchFamily="18" charset="0"/>
                <a:cs typeface="Times New Roman" panose="02020603050405020304" pitchFamily="18" charset="0"/>
              </a:rPr>
              <a:t>• Штриховать только в заданном направлении.</a:t>
            </a:r>
          </a:p>
          <a:p>
            <a:r>
              <a:rPr lang="ru-RU" b="0" i="0" dirty="0" smtClean="0">
                <a:effectLst/>
                <a:latin typeface="Times New Roman" panose="02020603050405020304" pitchFamily="18" charset="0"/>
                <a:cs typeface="Times New Roman" panose="02020603050405020304" pitchFamily="18" charset="0"/>
              </a:rPr>
              <a:t>• Не выходить за контуры фигуры.</a:t>
            </a:r>
          </a:p>
          <a:p>
            <a:r>
              <a:rPr lang="ru-RU" b="0" i="0" dirty="0" smtClean="0">
                <a:effectLst/>
                <a:latin typeface="Times New Roman" panose="02020603050405020304" pitchFamily="18" charset="0"/>
                <a:cs typeface="Times New Roman" panose="02020603050405020304" pitchFamily="18" charset="0"/>
              </a:rPr>
              <a:t>• Соблюдать параллельность линий.</a:t>
            </a:r>
          </a:p>
          <a:p>
            <a:r>
              <a:rPr lang="ru-RU" b="0" i="0" dirty="0" smtClean="0">
                <a:effectLst/>
                <a:latin typeface="Times New Roman" panose="02020603050405020304" pitchFamily="18" charset="0"/>
                <a:cs typeface="Times New Roman" panose="02020603050405020304" pitchFamily="18" charset="0"/>
              </a:rPr>
              <a:t>• Не сближать штрихи, соблюдать расстояние</a:t>
            </a:r>
          </a:p>
          <a:p>
            <a:endParaRPr lang="ru-RU" b="0" i="0" dirty="0" smtClean="0">
              <a:effectLst/>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a:t>
            </a:r>
            <a:r>
              <a:rPr lang="ru-RU" b="0" i="0" dirty="0" smtClean="0">
                <a:effectLst/>
                <a:latin typeface="Times New Roman" panose="02020603050405020304" pitchFamily="18" charset="0"/>
                <a:cs typeface="Times New Roman" panose="02020603050405020304" pitchFamily="18" charset="0"/>
              </a:rPr>
              <a:t>Ребенка просят выполнить различные виды штриховок по образцам: вертикальные (сверху вниз, горизонтальные (слева направо, наклонные, «клубочками» (круговые движения руки, полукругами. Линии сложной формы должны выполняться одним движением кисти руки. Штриховки вначале должны быть крупными, по мере приобретения ребенком навыка выполнения их размер уменьшается. При этом надо обратить внимание на уменьшение амплитуды движений кисти руки.</a:t>
            </a:r>
            <a:endParaRPr lang="ru-RU" b="0" i="0" dirty="0">
              <a:effectLst/>
              <a:latin typeface="Times New Roman" panose="02020603050405020304" pitchFamily="18" charset="0"/>
              <a:cs typeface="Times New Roman" panose="02020603050405020304" pitchFamily="18" charset="0"/>
            </a:endParaRPr>
          </a:p>
        </p:txBody>
      </p:sp>
      <p:pic>
        <p:nvPicPr>
          <p:cNvPr id="7176" name="Picture 8" descr="http://dochkiisinochki.ru/wp-content/uploads/2015/08/razvitie-motoriki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35318" y="5092616"/>
            <a:ext cx="2556681" cy="1792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593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28750" y="712665"/>
            <a:ext cx="9696449" cy="2308324"/>
          </a:xfrm>
          <a:prstGeom prst="rect">
            <a:avLst/>
          </a:prstGeom>
        </p:spPr>
        <p:txBody>
          <a:bodyPr wrap="square">
            <a:spAutoFit/>
          </a:bodyPr>
          <a:lstStyle/>
          <a:p>
            <a:r>
              <a:rPr lang="ru-RU" sz="2400" b="0" i="0" dirty="0" smtClean="0">
                <a:solidFill>
                  <a:srgbClr val="000000"/>
                </a:solidFill>
                <a:effectLst/>
                <a:latin typeface="times new roman" panose="02020603050405020304" pitchFamily="18" charset="0"/>
              </a:rPr>
              <a:t>Уровень развития речи детей находится в прямой зависимости от степени сформированности тонких движений пальцев рук. Если развитие движений пальцев рук соответствует возрасту, то и речевое развитие в пределах нормы, если же развитие движений пальцев отстает – задерживается и развитие речи. Кисть руки – орган речи – такой же, как и артикуляционный аппарат. </a:t>
            </a:r>
            <a:endParaRPr lang="ru-RU" sz="2400" dirty="0"/>
          </a:p>
        </p:txBody>
      </p:sp>
      <p:sp>
        <p:nvSpPr>
          <p:cNvPr id="2" name="Прямоугольник 1"/>
          <p:cNvSpPr/>
          <p:nvPr/>
        </p:nvSpPr>
        <p:spPr>
          <a:xfrm>
            <a:off x="1428750" y="3324220"/>
            <a:ext cx="9462161" cy="3416320"/>
          </a:xfrm>
          <a:prstGeom prst="rect">
            <a:avLst/>
          </a:prstGeom>
        </p:spPr>
        <p:txBody>
          <a:bodyPr wrap="square">
            <a:spAutoFit/>
          </a:bodyPr>
          <a:lstStyle/>
          <a:p>
            <a:r>
              <a:rPr lang="ru-RU" sz="2400" b="0" i="0" dirty="0" smtClean="0">
                <a:solidFill>
                  <a:srgbClr val="000000"/>
                </a:solidFill>
                <a:effectLst/>
                <a:latin typeface="times new roman" panose="02020603050405020304" pitchFamily="18" charset="0"/>
              </a:rPr>
              <a:t>Развитие пальцев рук оказывает благотворное влияние не только на становление речи, но и на формирование психических процессов. Работа по тренировке тонких движений пальцев рук является стимулирующей для общего развития ребенка, а также способствует профилактике и преодолению нарушений речи у детей. Если даже речь ребенка развивается вроде бы нормально, все же нужно заботиться о развитии у него тонких движений пальцев рук; если же развитие речи ребенка отстает, то на тренировку его пальцев необходимо обратить особое внимание.</a:t>
            </a:r>
            <a:endParaRPr lang="ru-RU" sz="2400" dirty="0"/>
          </a:p>
        </p:txBody>
      </p:sp>
      <p:pic>
        <p:nvPicPr>
          <p:cNvPr id="1028" name="Picture 4" descr="http://img-fotki.yandex.ru/get/6435/47407354.ac3/0_113486_f1d5f325_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5660"/>
            <a:ext cx="1661222" cy="1351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676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97054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
          <p:cNvSpPr>
            <a:spLocks noChangeArrowheads="1"/>
          </p:cNvSpPr>
          <p:nvPr/>
        </p:nvSpPr>
        <p:spPr bwMode="auto">
          <a:xfrm rot="10800000" flipV="1">
            <a:off x="898023" y="0"/>
            <a:ext cx="1091184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smtClean="0">
                <a:ln>
                  <a:solidFill>
                    <a:schemeClr val="tx1"/>
                  </a:solidFill>
                </a:ln>
                <a:solidFill>
                  <a:srgbClr val="00B050"/>
                </a:solidFill>
                <a:effectLst/>
                <a:latin typeface="Times New Roman" panose="02020603050405020304" pitchFamily="18" charset="0"/>
                <a:cs typeface="Times New Roman" panose="02020603050405020304" pitchFamily="18" charset="0"/>
              </a:rPr>
              <a:t>Весь комплекс упражнений по развитию мелкой моторики можно разделить на три части</a:t>
            </a:r>
            <a:r>
              <a:rPr kumimoji="0" lang="ru-RU"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ru-RU"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ru-RU"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ru-RU"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endParaRPr kumimoji="0" lang="ru-RU"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27084" y="1559091"/>
            <a:ext cx="3735061" cy="461665"/>
          </a:xfrm>
          <a:prstGeom prst="rect">
            <a:avLst/>
          </a:prstGeom>
        </p:spPr>
        <p:txBody>
          <a:bodyPr wrap="none">
            <a:spAutoFit/>
          </a:bodyPr>
          <a:lstStyle/>
          <a:p>
            <a:r>
              <a:rPr lang="ru-RU" sz="2400" dirty="0" smtClean="0">
                <a:solidFill>
                  <a:srgbClr val="000000"/>
                </a:solidFill>
                <a:latin typeface="times new roman" panose="02020603050405020304" pitchFamily="18" charset="0"/>
              </a:rPr>
              <a:t>1. Пальчиковая гимнастика</a:t>
            </a:r>
            <a:endParaRPr lang="ru-RU" sz="2400" dirty="0"/>
          </a:p>
        </p:txBody>
      </p:sp>
      <p:sp>
        <p:nvSpPr>
          <p:cNvPr id="8" name="Прямоугольник 7"/>
          <p:cNvSpPr/>
          <p:nvPr/>
        </p:nvSpPr>
        <p:spPr>
          <a:xfrm>
            <a:off x="1227084" y="2521003"/>
            <a:ext cx="11017888" cy="461665"/>
          </a:xfrm>
          <a:prstGeom prst="rect">
            <a:avLst/>
          </a:prstGeom>
        </p:spPr>
        <p:txBody>
          <a:bodyPr wrap="none">
            <a:spAutoFit/>
          </a:bodyPr>
          <a:lstStyle/>
          <a:p>
            <a:r>
              <a:rPr lang="ru-RU" sz="2400" dirty="0" smtClean="0">
                <a:solidFill>
                  <a:srgbClr val="000000"/>
                </a:solidFill>
                <a:latin typeface="times new roman" panose="02020603050405020304" pitchFamily="18" charset="0"/>
              </a:rPr>
              <a:t>2. Упражнения д</a:t>
            </a:r>
            <a:r>
              <a:rPr lang="ru-RU" sz="2400" dirty="0">
                <a:solidFill>
                  <a:srgbClr val="000000"/>
                </a:solidFill>
                <a:latin typeface="times new roman" panose="02020603050405020304" pitchFamily="18" charset="0"/>
              </a:rPr>
              <a:t>л</a:t>
            </a:r>
            <a:r>
              <a:rPr lang="ru-RU" sz="2400" dirty="0" smtClean="0">
                <a:solidFill>
                  <a:srgbClr val="000000"/>
                </a:solidFill>
                <a:latin typeface="times new roman" panose="02020603050405020304" pitchFamily="18" charset="0"/>
              </a:rPr>
              <a:t>я пальцев и кистей  рук  с использованием различных предметов</a:t>
            </a:r>
            <a:endParaRPr lang="ru-RU" sz="2400" dirty="0"/>
          </a:p>
        </p:txBody>
      </p:sp>
      <p:sp>
        <p:nvSpPr>
          <p:cNvPr id="9" name="Прямоугольник 8"/>
          <p:cNvSpPr/>
          <p:nvPr/>
        </p:nvSpPr>
        <p:spPr>
          <a:xfrm>
            <a:off x="1227084" y="3595455"/>
            <a:ext cx="4791633" cy="461665"/>
          </a:xfrm>
          <a:prstGeom prst="rect">
            <a:avLst/>
          </a:prstGeom>
        </p:spPr>
        <p:txBody>
          <a:bodyPr wrap="none">
            <a:spAutoFit/>
          </a:bodyPr>
          <a:lstStyle/>
          <a:p>
            <a:r>
              <a:rPr lang="ru-RU" sz="2400" dirty="0" smtClean="0">
                <a:solidFill>
                  <a:srgbClr val="000000"/>
                </a:solidFill>
                <a:latin typeface="times new roman" panose="02020603050405020304" pitchFamily="18" charset="0"/>
              </a:rPr>
              <a:t>3. Отработка графических навыков</a:t>
            </a:r>
            <a:endParaRPr lang="ru-RU" sz="2400" dirty="0"/>
          </a:p>
        </p:txBody>
      </p:sp>
      <p:pic>
        <p:nvPicPr>
          <p:cNvPr id="8196" name="Picture 4" descr="http://www.mylionking.com/resources/site_images/lk_clipart_18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910" y="2982668"/>
            <a:ext cx="3090970" cy="3875332"/>
          </a:xfrm>
          <a:prstGeom prst="rect">
            <a:avLst/>
          </a:prstGeom>
          <a:noFill/>
          <a:extLst>
            <a:ext uri="{909E8E84-426E-40DD-AFC4-6F175D3DCCD1}">
              <a14:hiddenFill xmlns:a14="http://schemas.microsoft.com/office/drawing/2010/main">
                <a:solidFill>
                  <a:srgbClr val="FFFFFF"/>
                </a:solidFill>
              </a14:hiddenFill>
            </a:ext>
          </a:extLst>
        </p:spPr>
      </p:pic>
      <p:sp>
        <p:nvSpPr>
          <p:cNvPr id="10" name="Стрелка вправо 9"/>
          <p:cNvSpPr/>
          <p:nvPr/>
        </p:nvSpPr>
        <p:spPr>
          <a:xfrm>
            <a:off x="395785" y="1624084"/>
            <a:ext cx="627797" cy="42308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2" name="Стрелка вправо 11"/>
          <p:cNvSpPr/>
          <p:nvPr/>
        </p:nvSpPr>
        <p:spPr>
          <a:xfrm>
            <a:off x="408624" y="2521003"/>
            <a:ext cx="627797" cy="42308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3" name="Стрелка вправо 12"/>
          <p:cNvSpPr/>
          <p:nvPr/>
        </p:nvSpPr>
        <p:spPr>
          <a:xfrm>
            <a:off x="435919" y="3649203"/>
            <a:ext cx="627797" cy="42308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61014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73039" y="1634684"/>
            <a:ext cx="6096000" cy="3108543"/>
          </a:xfrm>
          <a:prstGeom prst="rect">
            <a:avLst/>
          </a:prstGeom>
        </p:spPr>
        <p:txBody>
          <a:bodyPr>
            <a:spAutoFit/>
          </a:bodyPr>
          <a:lstStyle/>
          <a:p>
            <a:r>
              <a:rPr lang="ru-RU" sz="2800" b="1" i="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"Сидит белка..."</a:t>
            </a:r>
          </a:p>
          <a:p>
            <a:r>
              <a:rPr lang="ru-RU" sz="2800" b="0" i="0" dirty="0" smtClean="0">
                <a:effectLst/>
                <a:latin typeface="Times New Roman" panose="02020603050405020304" pitchFamily="18" charset="0"/>
                <a:cs typeface="Times New Roman" panose="02020603050405020304" pitchFamily="18" charset="0"/>
              </a:rPr>
              <a:t>Сидит белка на тележке,</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0" i="0" dirty="0" smtClean="0">
                <a:effectLst/>
                <a:latin typeface="Times New Roman" panose="02020603050405020304" pitchFamily="18" charset="0"/>
                <a:cs typeface="Times New Roman" panose="02020603050405020304" pitchFamily="18" charset="0"/>
              </a:rPr>
              <a:t>Продает она орешки:</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0" i="0" dirty="0" smtClean="0">
                <a:effectLst/>
                <a:latin typeface="Times New Roman" panose="02020603050405020304" pitchFamily="18" charset="0"/>
                <a:cs typeface="Times New Roman" panose="02020603050405020304" pitchFamily="18" charset="0"/>
              </a:rPr>
              <a:t>Лисичке-сестричке,</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0" i="0" dirty="0" smtClean="0">
                <a:effectLst/>
                <a:latin typeface="Times New Roman" panose="02020603050405020304" pitchFamily="18" charset="0"/>
                <a:cs typeface="Times New Roman" panose="02020603050405020304" pitchFamily="18" charset="0"/>
              </a:rPr>
              <a:t>Воробью, синичке,</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0" i="0" dirty="0" smtClean="0">
                <a:effectLst/>
                <a:latin typeface="Times New Roman" panose="02020603050405020304" pitchFamily="18" charset="0"/>
                <a:cs typeface="Times New Roman" panose="02020603050405020304" pitchFamily="18" charset="0"/>
              </a:rPr>
              <a:t>Мишке толстопятому,</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0" i="0" dirty="0" smtClean="0">
                <a:effectLst/>
                <a:latin typeface="Times New Roman" panose="02020603050405020304" pitchFamily="18" charset="0"/>
                <a:cs typeface="Times New Roman" panose="02020603050405020304" pitchFamily="18" charset="0"/>
              </a:rPr>
              <a:t>Заиньке усатому.</a:t>
            </a:r>
            <a:endParaRPr lang="ru-RU" sz="2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39253" y="-13655"/>
            <a:ext cx="11502787" cy="844653"/>
          </a:xfrm>
          <a:prstGeom prst="rect">
            <a:avLst/>
          </a:prstGeom>
        </p:spPr>
        <p:txBody>
          <a:bodyPr wrap="square">
            <a:spAutoFit/>
          </a:bodyPr>
          <a:lstStyle/>
          <a:p>
            <a:pPr algn="ctr"/>
            <a:r>
              <a:rPr lang="ru-RU" sz="2400" b="1" i="0" dirty="0" smtClean="0">
                <a:ln>
                  <a:solidFill>
                    <a:schemeClr val="tx1"/>
                  </a:solidFill>
                </a:ln>
                <a:solidFill>
                  <a:srgbClr val="00B050"/>
                </a:solidFill>
                <a:effectLst/>
                <a:latin typeface="Times New Roman" panose="02020603050405020304" pitchFamily="18" charset="0"/>
                <a:cs typeface="Times New Roman" panose="02020603050405020304" pitchFamily="18" charset="0"/>
              </a:rPr>
              <a:t>Для формирования тонких движений пальцев рук могут быть использованы игры с пальчиками, сопровождаемые чтением народных стихов</a:t>
            </a:r>
            <a:endParaRPr lang="ru-RU" sz="2400" b="1" dirty="0">
              <a:ln>
                <a:solidFill>
                  <a:schemeClr val="tx1"/>
                </a:solidFill>
              </a:ln>
              <a:solidFill>
                <a:srgbClr val="00B050"/>
              </a:solidFill>
              <a:latin typeface="Times New Roman" panose="02020603050405020304" pitchFamily="18" charset="0"/>
              <a:cs typeface="Times New Roman" panose="02020603050405020304" pitchFamily="18" charset="0"/>
            </a:endParaRPr>
          </a:p>
        </p:txBody>
      </p:sp>
      <p:pic>
        <p:nvPicPr>
          <p:cNvPr id="3076" name="Picture 4" descr="http://ua.convdocs.org/pars_docs/refs/101/100019/100019_html_3e8e1fd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4472" y="830998"/>
            <a:ext cx="3656820" cy="320305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50459" y="5835875"/>
            <a:ext cx="11104729" cy="707886"/>
          </a:xfrm>
          <a:prstGeom prst="rect">
            <a:avLst/>
          </a:prstGeom>
        </p:spPr>
        <p:txBody>
          <a:bodyPr wrap="square">
            <a:spAutoFit/>
          </a:bodyPr>
          <a:lstStyle/>
          <a:p>
            <a:r>
              <a:rPr lang="ru-RU" sz="2000" b="0" i="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Взрослый и ребенок при помощи левой руки загибают по очереди пальцы правой руки, начиная с большого пальца.</a:t>
            </a:r>
            <a:endParaRPr lang="ru-RU"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Стрелка вправо 7"/>
          <p:cNvSpPr/>
          <p:nvPr/>
        </p:nvSpPr>
        <p:spPr>
          <a:xfrm>
            <a:off x="59140" y="70020"/>
            <a:ext cx="627797" cy="42308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pic>
        <p:nvPicPr>
          <p:cNvPr id="3078" name="Picture 6" descr="http://trinixy.ru/uploads/posts/comm_images/1373832551_leonking63_exhu2cwl.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530" y="107143"/>
            <a:ext cx="812355" cy="108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232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img-fotki.yandex.ru/get/4422/102699435.4cd/0_784eb_3841c94e_XXX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7369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img-fotki.yandex.ru/get/5413/102699435.4cd/0_784ee_d5e7c51b_XXX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3695" y="1"/>
            <a:ext cx="58183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893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img-fotki.yandex.ru/get/4525/102699435.4cd/0_784ed_671e2663_XXX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2506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dou75.ru/75/images/stories/gallery/metod_kopilka/palchikovaja_gimnast/im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0676" y="0"/>
            <a:ext cx="594132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95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img-fotki.yandex.ru/get/5314/102699435.4cd/0_784ec_2d30c794_XXX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img-fotki.yandex.ru/get/4524/102699435.4cd/0_784ea_72789562_XXX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65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progimnazia.edumsko.ru/images/users-files/progimnazia/izo/xdzqio_3x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0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progimnazia.edumsko.ru/images/users-files/progimnazia/izo/ttv2hebyzw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5015" y="0"/>
            <a:ext cx="6186985"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565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layer.myshared.ru/1023735/data/images/img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364776" y="0"/>
            <a:ext cx="9662615" cy="954107"/>
          </a:xfrm>
          <a:prstGeom prst="rect">
            <a:avLst/>
          </a:prstGeom>
        </p:spPr>
        <p:txBody>
          <a:bodyPr wrap="square">
            <a:spAutoFit/>
          </a:bodyPr>
          <a:lstStyle/>
          <a:p>
            <a:pPr algn="ctr"/>
            <a:r>
              <a:rPr lang="ru-RU" sz="2800" b="1" i="0" dirty="0" smtClean="0">
                <a:ln>
                  <a:solidFill>
                    <a:srgbClr val="002060"/>
                  </a:solidFill>
                </a:ln>
                <a:solidFill>
                  <a:srgbClr val="00B050"/>
                </a:solidFill>
                <a:effectLst/>
                <a:latin typeface="times new roman" panose="02020603050405020304" pitchFamily="18" charset="0"/>
              </a:rPr>
              <a:t>Для развития мелкой моторики рук можно предложить детям:</a:t>
            </a:r>
            <a:endParaRPr lang="ru-RU" sz="2800" dirty="0">
              <a:ln>
                <a:solidFill>
                  <a:srgbClr val="002060"/>
                </a:solidFill>
              </a:ln>
              <a:solidFill>
                <a:srgbClr val="00B050"/>
              </a:solidFill>
            </a:endParaRPr>
          </a:p>
        </p:txBody>
      </p:sp>
      <p:sp>
        <p:nvSpPr>
          <p:cNvPr id="5" name="Прямоугольник 4"/>
          <p:cNvSpPr/>
          <p:nvPr/>
        </p:nvSpPr>
        <p:spPr>
          <a:xfrm>
            <a:off x="959893" y="1290682"/>
            <a:ext cx="8798256" cy="830997"/>
          </a:xfrm>
          <a:prstGeom prst="rect">
            <a:avLst/>
          </a:prstGeom>
        </p:spPr>
        <p:txBody>
          <a:bodyPr wrap="square">
            <a:spAutoFit/>
          </a:bodyPr>
          <a:lstStyle/>
          <a:p>
            <a:r>
              <a:rPr lang="ru-RU" sz="2400" b="0" i="0" dirty="0" smtClean="0">
                <a:solidFill>
                  <a:srgbClr val="000000"/>
                </a:solidFill>
                <a:effectLst/>
                <a:latin typeface="times new roman" panose="02020603050405020304" pitchFamily="18" charset="0"/>
              </a:rPr>
              <a:t>Выкладывание букв из мозаики, семян, пуговиц, кусочков бумаги.</a:t>
            </a:r>
            <a:endParaRPr lang="ru-RU" sz="2400" dirty="0"/>
          </a:p>
        </p:txBody>
      </p:sp>
      <p:sp>
        <p:nvSpPr>
          <p:cNvPr id="6" name="Прямоугольник 5"/>
          <p:cNvSpPr/>
          <p:nvPr/>
        </p:nvSpPr>
        <p:spPr>
          <a:xfrm>
            <a:off x="959892" y="4077014"/>
            <a:ext cx="8798257" cy="1200329"/>
          </a:xfrm>
          <a:prstGeom prst="rect">
            <a:avLst/>
          </a:prstGeom>
        </p:spPr>
        <p:txBody>
          <a:bodyPr wrap="square">
            <a:spAutoFit/>
          </a:bodyPr>
          <a:lstStyle/>
          <a:p>
            <a:r>
              <a:rPr lang="ru-RU" sz="2400" b="0" i="0" dirty="0" smtClean="0">
                <a:solidFill>
                  <a:srgbClr val="000000"/>
                </a:solidFill>
                <a:effectLst/>
                <a:latin typeface="times new roman" panose="02020603050405020304" pitchFamily="18" charset="0"/>
              </a:rPr>
              <a:t>Игры с пластилином. Пластилин дает уникальные возможности проводить интересные игры с пользой для общего развития ребенка.</a:t>
            </a:r>
            <a:endParaRPr lang="ru-RU" sz="2400" b="0" i="0" dirty="0">
              <a:solidFill>
                <a:srgbClr val="000000"/>
              </a:solidFill>
              <a:effectLst/>
              <a:latin typeface="Tahoma" panose="020B0604030504040204" pitchFamily="34" charset="0"/>
            </a:endParaRPr>
          </a:p>
        </p:txBody>
      </p:sp>
      <p:pic>
        <p:nvPicPr>
          <p:cNvPr id="4099" name="Picture 3" descr="http://podelka-rukodelie.mybabbie.ru/pictures/26716-kak-slepit-zaychika-iz-plastili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3464" y="4491796"/>
            <a:ext cx="3112418" cy="236620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http://rostovprodukt.ru/sites/default/files/krup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1846" y="1682489"/>
            <a:ext cx="4210154" cy="2394525"/>
          </a:xfrm>
          <a:prstGeom prst="rect">
            <a:avLst/>
          </a:prstGeom>
          <a:noFill/>
          <a:extLst>
            <a:ext uri="{909E8E84-426E-40DD-AFC4-6F175D3DCCD1}">
              <a14:hiddenFill xmlns:a14="http://schemas.microsoft.com/office/drawing/2010/main">
                <a:solidFill>
                  <a:srgbClr val="FFFFFF"/>
                </a:solidFill>
              </a14:hiddenFill>
            </a:ext>
          </a:extLst>
        </p:spPr>
      </p:pic>
      <p:sp>
        <p:nvSpPr>
          <p:cNvPr id="12" name="Стрелка вправо 11"/>
          <p:cNvSpPr/>
          <p:nvPr/>
        </p:nvSpPr>
        <p:spPr>
          <a:xfrm>
            <a:off x="54591" y="53973"/>
            <a:ext cx="627797" cy="42308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pic>
        <p:nvPicPr>
          <p:cNvPr id="4103" name="Picture 7" descr="http://www.renders-graphics.com/image/upload/normal/tigres_et_autres_anims_9.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30825" y="16798"/>
            <a:ext cx="1279288" cy="1329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949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497</Words>
  <Application>Microsoft Office PowerPoint</Application>
  <PresentationFormat>Широкоэкранный</PresentationFormat>
  <Paragraphs>29</Paragraphs>
  <Slides>12</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Calibri Light</vt:lpstr>
      <vt:lpstr>Tahoma</vt:lpstr>
      <vt:lpstr>Times New Roman</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Q</dc:creator>
  <cp:lastModifiedBy>Q</cp:lastModifiedBy>
  <cp:revision>10</cp:revision>
  <dcterms:created xsi:type="dcterms:W3CDTF">2015-11-21T15:40:10Z</dcterms:created>
  <dcterms:modified xsi:type="dcterms:W3CDTF">2015-11-21T17:11:05Z</dcterms:modified>
</cp:coreProperties>
</file>